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995186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hape 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1600200" y="2492375"/>
            <a:ext cx="6762748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600"/>
              </a:spcBef>
              <a:buClr>
                <a:schemeClr val="lt1"/>
              </a:buClr>
              <a:buFont typeface="Noto Symbol"/>
              <a:buNone/>
              <a:defRPr/>
            </a:lvl1pPr>
            <a:lvl2pPr marL="457200" marR="0" indent="0" algn="ctr" rtl="0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2pPr>
            <a:lvl3pPr marL="914400" marR="0" indent="0" algn="ctr" rtl="0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3pPr>
            <a:lvl4pPr marL="1371600" marR="0" indent="0" algn="ctr" rtl="0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4pPr>
            <a:lvl5pPr marL="1828800" marR="0" indent="0" algn="ctr" rtl="0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5pPr>
            <a:lvl6pPr marL="2286000" marR="0" indent="0" algn="ctr" rtl="0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6pPr>
            <a:lvl7pPr marL="2743200" marR="0" indent="0" algn="ctr" rtl="0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7pPr>
            <a:lvl8pPr marL="3200400" marR="0" indent="0" algn="ctr" rtl="0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8pPr>
            <a:lvl9pPr marL="3657600" marR="0" indent="0" algn="ctr" rtl="0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Shape 9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79464" y="590550"/>
            <a:ext cx="3657600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693023" y="739587"/>
            <a:ext cx="3657600" cy="53087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2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ctr" rtl="0">
              <a:spcBef>
                <a:spcPts val="60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8977" y="187452"/>
            <a:ext cx="853665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886200" y="533400"/>
            <a:ext cx="4476749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886123" y="1828800"/>
            <a:ext cx="4474539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60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>
            <a:off x="3886123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ftr" idx="11"/>
          </p:nvPr>
        </p:nvSpPr>
        <p:spPr>
          <a:xfrm>
            <a:off x="5867398" y="6288741"/>
            <a:ext cx="267596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107" name="Shape 107"/>
          <p:cNvSpPr>
            <a:spLocks noGrp="1"/>
          </p:cNvSpPr>
          <p:nvPr>
            <p:ph type="pic" idx="2"/>
          </p:nvPr>
        </p:nvSpPr>
        <p:spPr>
          <a:xfrm flipH="1">
            <a:off x="188252" y="179292"/>
            <a:ext cx="3281086" cy="6483095"/>
          </a:xfrm>
          <a:prstGeom prst="round1Rect">
            <a:avLst>
              <a:gd name="adj" fmla="val 17325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, Alt.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Shape 10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710953" y="533400"/>
            <a:ext cx="3657600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pic" idx="2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4710412" y="1828800"/>
            <a:ext cx="3657600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60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6512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>
            <a:off x="3325812" y="6288741"/>
            <a:ext cx="52175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above Caption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hape 1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808037" y="3778623"/>
            <a:ext cx="7560514" cy="11026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pic" idx="2"/>
          </p:nvPr>
        </p:nvSpPr>
        <p:spPr>
          <a:xfrm flipH="1">
            <a:off x="871583" y="762000"/>
            <a:ext cx="7427726" cy="2989730"/>
          </a:xfrm>
          <a:prstGeom prst="roundRect">
            <a:avLst>
              <a:gd name="adj" fmla="val 7476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808033" y="4827492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30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6512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xfrm>
            <a:off x="3325812" y="6288741"/>
            <a:ext cx="52175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Shape 1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 rot="5400000">
            <a:off x="2466741" y="141521"/>
            <a:ext cx="4208929" cy="75834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 rot="5400000">
            <a:off x="5373266" y="2734842"/>
            <a:ext cx="5268912" cy="13581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 rot="5400000">
            <a:off x="1230313" y="328613"/>
            <a:ext cx="5268911" cy="6170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779462" y="2591359"/>
            <a:ext cx="7583486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779462" y="3950353"/>
            <a:ext cx="7583486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600"/>
              </a:spcBef>
              <a:buClr>
                <a:schemeClr val="lt1"/>
              </a:buClr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Shape 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779462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algn="ctr" rtl="0">
              <a:lnSpc>
                <a:spcPct val="107142"/>
              </a:lnSpc>
              <a:spcBef>
                <a:spcPts val="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779462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705350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algn="ctr" rtl="0">
              <a:lnSpc>
                <a:spcPct val="107142"/>
              </a:lnSpc>
              <a:spcBef>
                <a:spcPts val="0"/>
              </a:spcBef>
              <a:buFont typeface="Trebuchet MS"/>
              <a:buNone/>
              <a:defRPr/>
            </a:lvl1pPr>
            <a:lvl2pPr marL="457200" indent="0" rtl="0">
              <a:spcBef>
                <a:spcPts val="0"/>
              </a:spcBef>
              <a:buFont typeface="Trebuchet MS"/>
              <a:buNone/>
              <a:defRPr/>
            </a:lvl2pPr>
            <a:lvl3pPr marL="914400" indent="0" rtl="0">
              <a:spcBef>
                <a:spcPts val="0"/>
              </a:spcBef>
              <a:buFont typeface="Trebuchet MS"/>
              <a:buNone/>
              <a:defRPr/>
            </a:lvl3pPr>
            <a:lvl4pPr marL="1371600" indent="0" rtl="0">
              <a:spcBef>
                <a:spcPts val="0"/>
              </a:spcBef>
              <a:buFont typeface="Trebuchet MS"/>
              <a:buNone/>
              <a:defRPr/>
            </a:lvl4pPr>
            <a:lvl5pPr marL="1828800" indent="0" rtl="0">
              <a:spcBef>
                <a:spcPts val="0"/>
              </a:spcBef>
              <a:buFont typeface="Trebuchet MS"/>
              <a:buNone/>
              <a:defRPr/>
            </a:lvl5pPr>
            <a:lvl6pPr marL="2286000" indent="0" rtl="0">
              <a:spcBef>
                <a:spcPts val="0"/>
              </a:spcBef>
              <a:buFont typeface="Trebuchet MS"/>
              <a:buNone/>
              <a:defRPr/>
            </a:lvl6pPr>
            <a:lvl7pPr marL="2743200" indent="0" rtl="0">
              <a:spcBef>
                <a:spcPts val="0"/>
              </a:spcBef>
              <a:buFont typeface="Trebuchet MS"/>
              <a:buNone/>
              <a:defRPr/>
            </a:lvl7pPr>
            <a:lvl8pPr marL="3200400" indent="0" rtl="0">
              <a:spcBef>
                <a:spcPts val="0"/>
              </a:spcBef>
              <a:buFont typeface="Trebuchet MS"/>
              <a:buNone/>
              <a:defRPr/>
            </a:lvl8pPr>
            <a:lvl9pPr marL="3657600" indent="0" rtl="0">
              <a:spcBef>
                <a:spcPts val="0"/>
              </a:spcBef>
              <a:buFont typeface="Trebuchet MS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705350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cxnSp>
        <p:nvCxnSpPr>
          <p:cNvPr id="50" name="Shape 50"/>
          <p:cNvCxnSpPr/>
          <p:nvPr/>
        </p:nvCxnSpPr>
        <p:spPr>
          <a:xfrm>
            <a:off x="874058" y="2286000"/>
            <a:ext cx="3563002" cy="1587"/>
          </a:xfrm>
          <a:prstGeom prst="straightConnector1">
            <a:avLst/>
          </a:prstGeom>
          <a:noFill/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" name="Shape 51"/>
          <p:cNvCxnSpPr/>
          <p:nvPr/>
        </p:nvCxnSpPr>
        <p:spPr>
          <a:xfrm>
            <a:off x="4815839" y="2286000"/>
            <a:ext cx="3566159" cy="1587"/>
          </a:xfrm>
          <a:prstGeom prst="straightConnector1">
            <a:avLst/>
          </a:prstGeom>
          <a:noFill/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" name="Shape 52"/>
          <p:cNvCxnSpPr/>
          <p:nvPr/>
        </p:nvCxnSpPr>
        <p:spPr>
          <a:xfrm>
            <a:off x="874058" y="2286000"/>
            <a:ext cx="3563002" cy="1587"/>
          </a:xfrm>
          <a:prstGeom prst="straightConnector1">
            <a:avLst/>
          </a:prstGeom>
          <a:noFill/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" name="Shape 53"/>
          <p:cNvCxnSpPr/>
          <p:nvPr/>
        </p:nvCxnSpPr>
        <p:spPr>
          <a:xfrm>
            <a:off x="4815839" y="2286000"/>
            <a:ext cx="3566159" cy="1587"/>
          </a:xfrm>
          <a:prstGeom prst="straightConnector1">
            <a:avLst/>
          </a:prstGeom>
          <a:noFill/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ntent, Top and Bottom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Shape 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nte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69" name="Shape 69"/>
          <p:cNvSpPr txBox="1">
            <a:spLocks noGrp="1"/>
          </p:cNvSpPr>
          <p:nvPr>
            <p:ph type="body" idx="2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3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3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4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Shape 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189706" y="189706"/>
            <a:ext cx="8764587" cy="6478586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0">
                <a:schemeClr val="lt2"/>
              </a:gs>
              <a:gs pos="17000">
                <a:schemeClr val="lt2"/>
              </a:gs>
              <a:gs pos="100000">
                <a:schemeClr val="dk2"/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indent="-142875" algn="l" rtl="0">
              <a:spcBef>
                <a:spcPts val="2000"/>
              </a:spcBef>
              <a:buClr>
                <a:schemeClr val="lt1"/>
              </a:buClr>
              <a:buFont typeface="Noto Symbol"/>
              <a:buChar char="●"/>
              <a:defRPr/>
            </a:lvl1pPr>
            <a:lvl2pPr marL="577850" marR="0" indent="-171450" algn="l" rtl="0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2pPr>
            <a:lvl3pPr marL="860425" marR="0" indent="-174625" algn="l" rtl="0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3pPr>
            <a:lvl4pPr marL="1143000" marR="0" indent="-177800" algn="l" rtl="0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4pPr>
            <a:lvl5pPr marL="1425575" marR="0" indent="-168275" algn="l" rtl="0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5pPr>
            <a:lvl6pPr marL="1711325" marR="0" indent="-174625" algn="l" rtl="0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6pPr>
            <a:lvl7pPr marL="2000250" marR="0" indent="-184150" algn="l" rtl="0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7pPr>
            <a:lvl8pPr marL="2290763" marR="0" indent="-182563" algn="l" rtl="0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8pPr>
            <a:lvl9pPr marL="2571750" marR="0" indent="-184150" algn="l" rtl="0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5" Type="http://schemas.openxmlformats.org/officeDocument/2006/relationships/image" Target="../media/image23.jpg"/><Relationship Id="rId6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jpg"/><Relationship Id="rId6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ctrTitle"/>
          </p:nvPr>
        </p:nvSpPr>
        <p:spPr>
          <a:xfrm>
            <a:off x="380010" y="2492375"/>
            <a:ext cx="8620235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Growing Readers </a:t>
            </a:r>
            <a:b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in a Second Language Context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subTitle" idx="1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Font typeface="Noto Symbol"/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r" rtl="0">
              <a:spcBef>
                <a:spcPts val="600"/>
              </a:spcBef>
              <a:buClr>
                <a:schemeClr val="lt1"/>
              </a:buClr>
              <a:buFont typeface="Noto Symbol"/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r" rtl="0">
              <a:spcBef>
                <a:spcPts val="600"/>
              </a:spcBef>
              <a:buClr>
                <a:schemeClr val="lt1"/>
              </a:buClr>
              <a:buSzPct val="25000"/>
              <a:buFont typeface="Noto Symbol"/>
              <a:buNone/>
            </a:pPr>
            <a:r>
              <a:rPr lang="en-US" sz="18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Carolyn McElligott</a:t>
            </a:r>
          </a:p>
          <a:p>
            <a:pPr marL="0" marR="0" lvl="0" indent="0" algn="r" rtl="0">
              <a:spcBef>
                <a:spcPts val="600"/>
              </a:spcBef>
              <a:buClr>
                <a:schemeClr val="lt1"/>
              </a:buClr>
              <a:buSzPct val="25000"/>
              <a:buFont typeface="Noto Symbol"/>
              <a:buNone/>
            </a:pPr>
            <a:r>
              <a:rPr lang="en-US" sz="18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Anahi Pari-di-Monriva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Using the iPad</a:t>
            </a:r>
          </a:p>
        </p:txBody>
      </p:sp>
      <p:pic>
        <p:nvPicPr>
          <p:cNvPr id="196" name="Shape 19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0735" b="10734"/>
          <a:stretch/>
        </p:blipFill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Fluency Self-Evaluation</a:t>
            </a:r>
          </a:p>
        </p:txBody>
      </p:sp>
      <p:pic>
        <p:nvPicPr>
          <p:cNvPr id="202" name="Shape 20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7562" r="-17561"/>
          <a:stretch/>
        </p:blipFill>
        <p:spPr>
          <a:xfrm>
            <a:off x="779462" y="2035175"/>
            <a:ext cx="7210425" cy="400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Student Progress</a:t>
            </a:r>
          </a:p>
        </p:txBody>
      </p:sp>
      <p:pic>
        <p:nvPicPr>
          <p:cNvPr id="208" name="Shape 20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5256" r="-15256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/>
        </p:nvSpPr>
        <p:spPr>
          <a:xfrm>
            <a:off x="1505900" y="264850"/>
            <a:ext cx="5860800" cy="102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 sz="5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Data</a:t>
            </a:r>
          </a:p>
        </p:txBody>
      </p:sp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600" y="1109687"/>
            <a:ext cx="3666084" cy="267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8400" y="1109700"/>
            <a:ext cx="3382377" cy="253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600" y="3878300"/>
            <a:ext cx="3666075" cy="274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18377" y="3878300"/>
            <a:ext cx="3382409" cy="253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Shape 2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66815" r="-66814"/>
          <a:stretch/>
        </p:blipFill>
        <p:spPr>
          <a:xfrm>
            <a:off x="779462" y="1588783"/>
            <a:ext cx="7583486" cy="420892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/>
          <p:nvPr/>
        </p:nvSpPr>
        <p:spPr>
          <a:xfrm>
            <a:off x="3467298" y="2159950"/>
            <a:ext cx="1759800" cy="64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1" i="1" u="none" strike="noStrike" cap="none" baseline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Questions? 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1" i="1" u="none" strike="noStrike" cap="none" baseline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Comments?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xfrm>
            <a:off x="814000" y="1750125"/>
            <a:ext cx="7366800" cy="3551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7500"/>
              <a:buFont typeface="Arial"/>
              <a:buNone/>
            </a:pPr>
            <a:r>
              <a:rPr lang="en-US" sz="4000">
                <a:solidFill>
                  <a:srgbClr val="FFFFFF"/>
                </a:solidFill>
              </a:rPr>
              <a:t>Part II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4000">
                <a:solidFill>
                  <a:srgbClr val="FFFFFF"/>
                </a:solidFill>
              </a:rPr>
              <a:t>Metacognitive Strategies to Increase Reading Comprehension Proficiency in Level 4 Italian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75" y="1353050"/>
            <a:ext cx="4080425" cy="47815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Shape 235"/>
          <p:cNvSpPr txBox="1"/>
          <p:nvPr/>
        </p:nvSpPr>
        <p:spPr>
          <a:xfrm>
            <a:off x="5036675" y="1556775"/>
            <a:ext cx="3000000" cy="125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1. What do you think this article will be about?</a:t>
            </a:r>
          </a:p>
        </p:txBody>
      </p:sp>
      <p:sp>
        <p:nvSpPr>
          <p:cNvPr id="236" name="Shape 236"/>
          <p:cNvSpPr txBox="1"/>
          <p:nvPr/>
        </p:nvSpPr>
        <p:spPr>
          <a:xfrm>
            <a:off x="5036675" y="3205150"/>
            <a:ext cx="3093300" cy="170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2. Why? (What in this picture makes you think what you wrote in #1 above?)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75" y="1353050"/>
            <a:ext cx="2605049" cy="302222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Shape 243"/>
          <p:cNvSpPr txBox="1"/>
          <p:nvPr/>
        </p:nvSpPr>
        <p:spPr>
          <a:xfrm>
            <a:off x="3713900" y="1241075"/>
            <a:ext cx="4322999" cy="4039800"/>
          </a:xfrm>
          <a:prstGeom prst="rect">
            <a:avLst/>
          </a:prstGeom>
          <a:noFill/>
          <a:ln w="9525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endParaRPr sz="2000" b="1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This article is about Beyoncé’s success </a:t>
            </a:r>
            <a:r>
              <a:rPr lang="en-US" sz="2000" b="1" i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(triumph) </a:t>
            </a: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on Instagram and the 77 most followed profiles in the world.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Were you right or wrong?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How did you get the right answer?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What can you do differently next time if you didn’t?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endParaRPr sz="2000" b="1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title"/>
          </p:nvPr>
        </p:nvSpPr>
        <p:spPr>
          <a:xfrm>
            <a:off x="780250" y="431875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5400" b="1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254375" y="2055425"/>
            <a:ext cx="5067300" cy="752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3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Making a Prediction</a:t>
            </a:r>
          </a:p>
        </p:txBody>
      </p:sp>
      <p:sp>
        <p:nvSpPr>
          <p:cNvPr id="250" name="Shape 250"/>
          <p:cNvSpPr txBox="1"/>
          <p:nvPr/>
        </p:nvSpPr>
        <p:spPr>
          <a:xfrm>
            <a:off x="4690700" y="1780650"/>
            <a:ext cx="4008900" cy="109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pic>
        <p:nvPicPr>
          <p:cNvPr id="251" name="Shape 2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75" y="2950600"/>
            <a:ext cx="3632500" cy="236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8775" y="2638825"/>
            <a:ext cx="3011800" cy="299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4800" b="1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58" name="Shape 258"/>
          <p:cNvSpPr txBox="1"/>
          <p:nvPr/>
        </p:nvSpPr>
        <p:spPr>
          <a:xfrm>
            <a:off x="529100" y="2055425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8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Making a Prediction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2116425" y="3235675"/>
            <a:ext cx="4304100" cy="2147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What do you think this article will be about?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420010" y="1016000"/>
            <a:ext cx="8280226" cy="32643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Part I  </a:t>
            </a:r>
            <a:b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Increasing Reading Prosody </a:t>
            </a:r>
            <a:b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lang="en-US" sz="4000" b="1" i="0" u="none" strike="noStrike" cap="none" baseline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Among English Language Learners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4800" b="1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529100" y="2055425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6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546600" y="3235675"/>
            <a:ext cx="5270699" cy="2147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4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Why? (What in this picture makes you think what you wrote in #1?)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endParaRPr sz="3000" b="1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4800" b="1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72" name="Shape 272"/>
          <p:cNvSpPr txBox="1"/>
          <p:nvPr/>
        </p:nvSpPr>
        <p:spPr>
          <a:xfrm>
            <a:off x="590150" y="1785787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6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sp>
        <p:nvSpPr>
          <p:cNvPr id="273" name="Shape 273"/>
          <p:cNvSpPr txBox="1"/>
          <p:nvPr/>
        </p:nvSpPr>
        <p:spPr>
          <a:xfrm>
            <a:off x="1546600" y="3235675"/>
            <a:ext cx="5270699" cy="2147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endParaRPr sz="2400" b="1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endParaRPr sz="3000" b="1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74" name="Shape 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5362" y="3027200"/>
            <a:ext cx="3622325" cy="337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Student Progress</a:t>
            </a:r>
          </a:p>
        </p:txBody>
      </p:sp>
      <p:pic>
        <p:nvPicPr>
          <p:cNvPr id="280" name="Shape 2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0125" y="1668700"/>
            <a:ext cx="6552750" cy="4352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/>
        </p:nvSpPr>
        <p:spPr>
          <a:xfrm>
            <a:off x="1505900" y="264850"/>
            <a:ext cx="5860800" cy="102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54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Data</a:t>
            </a:r>
          </a:p>
        </p:txBody>
      </p:sp>
      <p:pic>
        <p:nvPicPr>
          <p:cNvPr id="286" name="Shape 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12" y="4008975"/>
            <a:ext cx="3382401" cy="2228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9625" y="1273800"/>
            <a:ext cx="3520574" cy="2370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2275" y="1314500"/>
            <a:ext cx="3469697" cy="23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Shape 2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90700" y="3958100"/>
            <a:ext cx="3652848" cy="2330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Shape 29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66822" r="-66822"/>
          <a:stretch/>
        </p:blipFill>
        <p:spPr>
          <a:xfrm>
            <a:off x="779462" y="1588783"/>
            <a:ext cx="7583400" cy="4208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Shape 295"/>
          <p:cNvSpPr/>
          <p:nvPr/>
        </p:nvSpPr>
        <p:spPr>
          <a:xfrm>
            <a:off x="3467298" y="2159950"/>
            <a:ext cx="1759800" cy="64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1" i="1" u="none" strike="noStrike" cap="none" baseline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Questions? 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1" i="1" u="none" strike="noStrike" cap="none" baseline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Comments?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151" name="Shape 15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1825" r="-11825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779462" y="67102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5400" b="1" i="0" u="none" strike="noStrike" cap="none" baseline="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What’s the difference?</a:t>
            </a:r>
          </a:p>
        </p:txBody>
      </p:sp>
      <p:pic>
        <p:nvPicPr>
          <p:cNvPr id="157" name="Shape 15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2502" r="-12502"/>
          <a:stretch/>
        </p:blipFill>
        <p:spPr>
          <a:xfrm>
            <a:off x="0" y="2276176"/>
            <a:ext cx="5307663" cy="2944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1860" y="2276176"/>
            <a:ext cx="3468852" cy="2944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780250" y="431875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lang="en-US" sz="5400" b="1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</a:t>
            </a:r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4475" y="2872925"/>
            <a:ext cx="3337649" cy="22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l="-12938" r="-12926"/>
          <a:stretch/>
        </p:blipFill>
        <p:spPr>
          <a:xfrm>
            <a:off x="4750825" y="2872925"/>
            <a:ext cx="4265100" cy="2367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9025" y="2023175"/>
            <a:ext cx="3428699" cy="81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254375" y="2055425"/>
            <a:ext cx="5067300" cy="752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3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Repeated Oral Reading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Shape 17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0447" r="-10448"/>
          <a:stretch/>
        </p:blipFill>
        <p:spPr>
          <a:xfrm>
            <a:off x="1922397" y="982547"/>
            <a:ext cx="5299199" cy="294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Shape 173"/>
          <p:cNvSpPr txBox="1"/>
          <p:nvPr/>
        </p:nvSpPr>
        <p:spPr>
          <a:xfrm>
            <a:off x="2582400" y="4114800"/>
            <a:ext cx="5448600" cy="59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engaging</a:t>
            </a:r>
          </a:p>
          <a:p>
            <a:pPr marL="457200" lvl="0" indent="-3429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holds students interest</a:t>
            </a:r>
          </a:p>
          <a:p>
            <a:pPr marL="457200" lvl="0" indent="-3429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acting out helps to interpret meaning</a:t>
            </a:r>
          </a:p>
          <a:p>
            <a:pPr marL="457200" lvl="0" indent="-34290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typically engages in 4 repeated readings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9202" r="-19201"/>
          <a:stretch/>
        </p:blipFill>
        <p:spPr>
          <a:xfrm>
            <a:off x="869466" y="1098746"/>
            <a:ext cx="7583486" cy="4208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lang="en-US" sz="3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Visual Aid for Punctuation Cues</a:t>
            </a:r>
          </a:p>
        </p:txBody>
      </p:sp>
      <p:pic>
        <p:nvPicPr>
          <p:cNvPr id="184" name="Shape 18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66426" r="-66425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4800" b="1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Visual Aid for Checklist</a:t>
            </a:r>
          </a:p>
        </p:txBody>
      </p:sp>
      <p:pic>
        <p:nvPicPr>
          <p:cNvPr id="190" name="Shape 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4800" y="1888600"/>
            <a:ext cx="5295900" cy="40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Revolution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Microsoft Macintosh PowerPoint</Application>
  <PresentationFormat>On-screen Show (4:3)</PresentationFormat>
  <Paragraphs>48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Revolution</vt:lpstr>
      <vt:lpstr>Growing Readers  in a Second Language Context</vt:lpstr>
      <vt:lpstr>Part I   Increasing Reading Prosody  Among English Language Learners</vt:lpstr>
      <vt:lpstr>Anticipation Guide</vt:lpstr>
      <vt:lpstr>What’s the difference?</vt:lpstr>
      <vt:lpstr>Strategies</vt:lpstr>
      <vt:lpstr>PowerPoint Presentation</vt:lpstr>
      <vt:lpstr>PowerPoint Presentation</vt:lpstr>
      <vt:lpstr>Visual Aid for Punctuation Cues</vt:lpstr>
      <vt:lpstr>Visual Aid for Checklist</vt:lpstr>
      <vt:lpstr>Using the iPad</vt:lpstr>
      <vt:lpstr>Fluency Self-Evaluation</vt:lpstr>
      <vt:lpstr>Student Progress</vt:lpstr>
      <vt:lpstr>PowerPoint Presentation</vt:lpstr>
      <vt:lpstr>PowerPoint Presentation</vt:lpstr>
      <vt:lpstr>Part II  Metacognitive Strategies to Increase Reading Comprehension Proficiency in Level 4 Italian</vt:lpstr>
      <vt:lpstr>Anticipation Guide</vt:lpstr>
      <vt:lpstr>Anticipation Guide</vt:lpstr>
      <vt:lpstr>Strategies</vt:lpstr>
      <vt:lpstr>Strategies: Defined</vt:lpstr>
      <vt:lpstr>Strategies: Defined</vt:lpstr>
      <vt:lpstr>Strategies: Defined</vt:lpstr>
      <vt:lpstr>Student Progress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Growing Readers  in a Second Language Context</dc:title>
  <cp:lastModifiedBy>Carolyn McElligott</cp:lastModifiedBy>
  <cp:revision>1</cp:revision>
  <dcterms:modified xsi:type="dcterms:W3CDTF">2015-05-07T00:56:34Z</dcterms:modified>
</cp:coreProperties>
</file>